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74" r:id="rId2"/>
    <p:sldId id="267" r:id="rId3"/>
    <p:sldId id="257" r:id="rId4"/>
    <p:sldId id="260" r:id="rId5"/>
    <p:sldId id="258" r:id="rId6"/>
    <p:sldId id="261" r:id="rId7"/>
    <p:sldId id="259" r:id="rId8"/>
    <p:sldId id="262" r:id="rId9"/>
    <p:sldId id="256" r:id="rId10"/>
    <p:sldId id="263" r:id="rId11"/>
    <p:sldId id="264" r:id="rId12"/>
    <p:sldId id="275" r:id="rId13"/>
    <p:sldId id="273" r:id="rId14"/>
    <p:sldId id="268" r:id="rId15"/>
    <p:sldId id="269" r:id="rId16"/>
    <p:sldId id="270" r:id="rId17"/>
    <p:sldId id="271" r:id="rId18"/>
    <p:sldId id="266" r:id="rId19"/>
    <p:sldId id="272" r:id="rId20"/>
  </p:sldIdLst>
  <p:sldSz cx="12192000" cy="6858000"/>
  <p:notesSz cx="6858000" cy="9144000"/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istema de Fabrica" id="{D52ED96C-D6C2-4328-9C21-9A9A7CA4ED76}">
          <p14:sldIdLst>
            <p14:sldId id="274"/>
          </p14:sldIdLst>
        </p14:section>
        <p14:section name="Manual de Usuario" id="{C59A5327-D834-41F2-8469-5C1403F157E7}">
          <p14:sldIdLst>
            <p14:sldId id="267"/>
            <p14:sldId id="257"/>
            <p14:sldId id="260"/>
            <p14:sldId id="258"/>
            <p14:sldId id="261"/>
            <p14:sldId id="259"/>
            <p14:sldId id="262"/>
            <p14:sldId id="256"/>
            <p14:sldId id="263"/>
            <p14:sldId id="264"/>
          </p14:sldIdLst>
        </p14:section>
        <p14:section name="Documentacion Tecnica" id="{B8AE88A6-A32C-4EFC-BAE7-5497A42A4777}">
          <p14:sldIdLst>
            <p14:sldId id="275"/>
            <p14:sldId id="273"/>
            <p14:sldId id="268"/>
            <p14:sldId id="269"/>
            <p14:sldId id="270"/>
            <p14:sldId id="271"/>
            <p14:sldId id="266"/>
            <p14:sldId id="2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6058" autoAdjust="0"/>
  </p:normalViewPr>
  <p:slideViewPr>
    <p:cSldViewPr snapToGrid="0" showGuides="1">
      <p:cViewPr varScale="1">
        <p:scale>
          <a:sx n="58" d="100"/>
          <a:sy n="58" d="100"/>
        </p:scale>
        <p:origin x="920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GT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0C39E4-C3FF-4191-807F-FF90C6BE3F63}" type="datetimeFigureOut">
              <a:rPr lang="es-GT" smtClean="0"/>
              <a:t>16/05/2020</a:t>
            </a:fld>
            <a:endParaRPr lang="es-GT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GT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GT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21352C-36E5-4DB6-9C73-39F41955DC1C}" type="slidenum">
              <a:rPr lang="es-GT" smtClean="0"/>
              <a:t>‹Nº›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961142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1352C-36E5-4DB6-9C73-39F41955DC1C}" type="slidenum">
              <a:rPr lang="es-GT" smtClean="0"/>
              <a:t>13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181264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Se tienen 4 colecciones funcionales (Carro, clientes, pedidos y productos) y una adicional como practica para hacer </a:t>
            </a:r>
            <a:r>
              <a:rPr lang="es-GT" dirty="0" err="1"/>
              <a:t>Testing</a:t>
            </a:r>
            <a:endParaRPr lang="es-GT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1352C-36E5-4DB6-9C73-39F41955DC1C}" type="slidenum">
              <a:rPr lang="es-GT" smtClean="0"/>
              <a:t>14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662738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La primera colección, carros está planteada para almacenar los carros de los cuales se fabrican productos.</a:t>
            </a:r>
          </a:p>
          <a:p>
            <a:r>
              <a:rPr lang="es-GT" dirty="0"/>
              <a:t>Los atributos son:</a:t>
            </a:r>
          </a:p>
          <a:p>
            <a:pPr marL="228600" indent="-228600">
              <a:buAutoNum type="arabicPeriod"/>
            </a:pPr>
            <a:r>
              <a:rPr lang="es-GT" dirty="0"/>
              <a:t>Id de tipo int y </a:t>
            </a:r>
            <a:r>
              <a:rPr lang="es-GT" dirty="0" err="1"/>
              <a:t>unico</a:t>
            </a:r>
            <a:endParaRPr lang="es-GT" dirty="0"/>
          </a:p>
          <a:p>
            <a:pPr marL="228600" indent="-228600">
              <a:buAutoNum type="arabicPeriod"/>
            </a:pPr>
            <a:r>
              <a:rPr lang="es-GT" dirty="0" err="1"/>
              <a:t>Codigo</a:t>
            </a:r>
            <a:r>
              <a:rPr lang="es-GT" dirty="0"/>
              <a:t> universal de tipo int y único</a:t>
            </a:r>
          </a:p>
          <a:p>
            <a:pPr marL="228600" indent="-228600">
              <a:buAutoNum type="arabicPeriod"/>
            </a:pPr>
            <a:r>
              <a:rPr lang="es-GT" dirty="0"/>
              <a:t>Marca: de tipo </a:t>
            </a:r>
            <a:r>
              <a:rPr lang="es-GT" dirty="0" err="1"/>
              <a:t>string</a:t>
            </a:r>
            <a:endParaRPr lang="es-GT" dirty="0"/>
          </a:p>
          <a:p>
            <a:pPr marL="228600" indent="-228600">
              <a:buAutoNum type="arabicPeriod"/>
            </a:pPr>
            <a:r>
              <a:rPr lang="es-GT" dirty="0"/>
              <a:t>Modelo: de tipo int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1352C-36E5-4DB6-9C73-39F41955DC1C}" type="slidenum">
              <a:rPr lang="es-GT" smtClean="0"/>
              <a:t>15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236569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La colección clientes almacena los clientes de la fabrica, campos:</a:t>
            </a:r>
          </a:p>
          <a:p>
            <a:r>
              <a:rPr lang="es-GT" dirty="0"/>
              <a:t>Id: Tipo </a:t>
            </a:r>
            <a:r>
              <a:rPr lang="es-GT" dirty="0" err="1"/>
              <a:t>Objectid</a:t>
            </a:r>
            <a:r>
              <a:rPr lang="es-GT" dirty="0"/>
              <a:t>, valor único</a:t>
            </a:r>
          </a:p>
          <a:p>
            <a:r>
              <a:rPr lang="es-GT" dirty="0"/>
              <a:t>Nombre: tipo </a:t>
            </a:r>
            <a:r>
              <a:rPr lang="es-GT" dirty="0" err="1"/>
              <a:t>string</a:t>
            </a:r>
            <a:endParaRPr lang="es-GT" dirty="0"/>
          </a:p>
          <a:p>
            <a:r>
              <a:rPr lang="es-GT" dirty="0" err="1"/>
              <a:t>Direccion</a:t>
            </a:r>
            <a:r>
              <a:rPr lang="es-GT" dirty="0"/>
              <a:t>: tipo </a:t>
            </a:r>
            <a:r>
              <a:rPr lang="es-GT" dirty="0" err="1"/>
              <a:t>string</a:t>
            </a:r>
            <a:endParaRPr lang="es-GT" dirty="0"/>
          </a:p>
          <a:p>
            <a:r>
              <a:rPr lang="es-GT" dirty="0" err="1"/>
              <a:t>Telefono</a:t>
            </a:r>
            <a:r>
              <a:rPr lang="es-GT" dirty="0"/>
              <a:t>: tipo int</a:t>
            </a:r>
          </a:p>
          <a:p>
            <a:r>
              <a:rPr lang="es-GT" dirty="0"/>
              <a:t>Entrega: tipo int, días para realizar una entrega, preestablecido</a:t>
            </a:r>
          </a:p>
          <a:p>
            <a:endParaRPr lang="es-GT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1352C-36E5-4DB6-9C73-39F41955DC1C}" type="slidenum">
              <a:rPr lang="es-GT" smtClean="0"/>
              <a:t>16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886181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Colección de pedidos para almacenar pedidos del sistema de ventas</a:t>
            </a:r>
          </a:p>
          <a:p>
            <a:r>
              <a:rPr lang="es-GT" dirty="0"/>
              <a:t>Id: tipo </a:t>
            </a:r>
            <a:r>
              <a:rPr lang="es-GT" dirty="0" err="1"/>
              <a:t>objectid</a:t>
            </a:r>
            <a:r>
              <a:rPr lang="es-GT" dirty="0"/>
              <a:t>, valor único</a:t>
            </a:r>
          </a:p>
          <a:p>
            <a:r>
              <a:rPr lang="es-GT" dirty="0"/>
              <a:t>Fecha recibido: tipo date</a:t>
            </a:r>
          </a:p>
          <a:p>
            <a:r>
              <a:rPr lang="es-GT" dirty="0"/>
              <a:t>Fecha entrega: tipo date</a:t>
            </a:r>
          </a:p>
          <a:p>
            <a:r>
              <a:rPr lang="es-GT" dirty="0"/>
              <a:t>Estado: tipo </a:t>
            </a:r>
            <a:r>
              <a:rPr lang="es-GT" dirty="0" err="1"/>
              <a:t>string</a:t>
            </a:r>
            <a:r>
              <a:rPr lang="es-GT" dirty="0"/>
              <a:t>, determina en que proceso está el pedido</a:t>
            </a:r>
          </a:p>
          <a:p>
            <a:r>
              <a:rPr lang="es-GT" dirty="0"/>
              <a:t>Repuesto: array, contiene los productos del pedido</a:t>
            </a:r>
          </a:p>
          <a:p>
            <a:r>
              <a:rPr lang="es-GT" dirty="0"/>
              <a:t>Precio final: tipo int</a:t>
            </a:r>
          </a:p>
          <a:p>
            <a:r>
              <a:rPr lang="es-GT" dirty="0"/>
              <a:t>Cantidad: tipo int, cantidad de productos elegidos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1352C-36E5-4DB6-9C73-39F41955DC1C}" type="slidenum">
              <a:rPr lang="es-GT" smtClean="0"/>
              <a:t>17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67041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En esta </a:t>
            </a:r>
            <a:r>
              <a:rPr lang="es-GT" dirty="0" err="1"/>
              <a:t>Pesetaña</a:t>
            </a:r>
            <a:r>
              <a:rPr lang="es-GT" dirty="0"/>
              <a:t> se tiene un </a:t>
            </a:r>
            <a:r>
              <a:rPr lang="es-GT" dirty="0" err="1"/>
              <a:t>aggregation</a:t>
            </a:r>
            <a:r>
              <a:rPr lang="es-GT" dirty="0"/>
              <a:t> en la base de datos de MongoDB el cual se basa en clasificar los datos de pedidos, por entregado, para agrupar así el pedido entregado de una tienda en especifico y hacer la suma total a pagar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1352C-36E5-4DB6-9C73-39F41955DC1C}" type="slidenum">
              <a:rPr lang="es-GT" smtClean="0"/>
              <a:t>18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067230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Colección que almacena los productos en la fabrica, campos:</a:t>
            </a:r>
          </a:p>
          <a:p>
            <a:r>
              <a:rPr lang="es-GT" dirty="0"/>
              <a:t>Id: de tipo </a:t>
            </a:r>
            <a:r>
              <a:rPr lang="es-GT" dirty="0" err="1"/>
              <a:t>ObjectId</a:t>
            </a:r>
            <a:r>
              <a:rPr lang="es-GT" dirty="0"/>
              <a:t>, valor único</a:t>
            </a:r>
          </a:p>
          <a:p>
            <a:r>
              <a:rPr lang="es-GT" dirty="0"/>
              <a:t>Nombre: tipo </a:t>
            </a:r>
            <a:r>
              <a:rPr lang="es-GT" dirty="0" err="1"/>
              <a:t>string</a:t>
            </a:r>
            <a:endParaRPr lang="es-GT" dirty="0"/>
          </a:p>
          <a:p>
            <a:r>
              <a:rPr lang="es-GT" dirty="0" err="1"/>
              <a:t>Descripcion</a:t>
            </a:r>
            <a:r>
              <a:rPr lang="es-GT" dirty="0"/>
              <a:t>: tipo </a:t>
            </a:r>
            <a:r>
              <a:rPr lang="es-GT" dirty="0" err="1"/>
              <a:t>string</a:t>
            </a:r>
            <a:endParaRPr lang="es-GT" dirty="0"/>
          </a:p>
          <a:p>
            <a:r>
              <a:rPr lang="es-GT" dirty="0"/>
              <a:t>Carros: tipo </a:t>
            </a:r>
            <a:r>
              <a:rPr lang="es-GT" dirty="0" err="1"/>
              <a:t>string</a:t>
            </a:r>
            <a:r>
              <a:rPr lang="es-GT" dirty="0"/>
              <a:t>, carro compatible al repuesto</a:t>
            </a:r>
          </a:p>
          <a:p>
            <a:r>
              <a:rPr lang="es-GT" dirty="0"/>
              <a:t>Precio: tipo int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21352C-36E5-4DB6-9C73-39F41955DC1C}" type="slidenum">
              <a:rPr lang="es-GT" smtClean="0"/>
              <a:t>19</a:t>
            </a:fld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380834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37EDE-4BCA-4888-85EE-0B5DDD4FC4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77AEE1-7B48-4EA2-89EB-0C8197B6A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GT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F4FE07-EAF0-4B6D-A0FE-9A877B816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04C988F-3716-4A41-9A9D-3B607AD6B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1D7B4A-4761-4A65-976B-8EE7DDB71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2093726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1BA0BD-1205-4CC5-BF37-D2137C67A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BE68FA9-B5D4-4E5A-8D51-7A455515EE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5A0BBCB-1D1B-4161-9AE3-8908B3331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1DA528-739F-4628-894D-D1C8175E0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E95046-24E9-4CF4-B508-1328B8A6A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407439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0554052-CC55-42F0-8B27-7D606CB9FC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5DA72F0-0937-4DA3-B90B-83702285AB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4CDFC4-1E8C-45DD-98C6-006EB82E2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F957E21-B836-4109-8401-9C6530BAE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A53957-0EF6-4736-BC0A-020C084DF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2554474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EA530E-678A-448B-9677-C26DDF96B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F93659-9A3B-4A3B-A120-967C31BEE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0595A1-6408-485E-BD10-0698643E2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8EDD50-8B02-49C3-BD68-9CBE64A6F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723613-42D1-4F68-9890-360A10F64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487488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0EE945-32FA-44A2-9A23-DDE3DA88B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7E9EE7-FFDB-435E-B665-A36D2FD524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528FEE6-798C-4572-8EB6-09B8A5435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8848C4-CE17-4E9E-8D72-FEAF060ED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3A4BBA-4406-409C-B4E5-219BC48EB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441183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FB879B-75BC-4ED6-938D-7145608E0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552EB6-0857-44CB-B05B-AA0C1605C6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91C2E68-BB05-4AD3-A75F-1FEBEFE43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2348889-8446-4D83-AFC7-02177AFB0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4DF221-EFC9-4B03-8633-B15150C9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4E3734B-31C2-4C11-9DAD-751A37053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761249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8EB769-F53A-4974-A3EC-8786C77A6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0467BFF-8F9E-4435-8AE1-BC9659B92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01DA36B-4D59-43C9-B0BF-DDD3A11122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4946DF5-4682-419E-897D-D303171BB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3C01DF3-15CD-4B8E-8C61-2C017018F9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F2AEE6A-5B8A-484F-96B1-79270FABC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DC537D4-AFF9-413E-89B8-CA7444EDD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5B7B24A-F011-410E-A128-15F94261D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502921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26942F-C8A7-4A12-BD1C-9764EDFC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EF1C2FC-7208-4E76-93B3-E3144213F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66CB2D0-6FEC-4603-B652-4B8D32BA9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BE0BEFE-D23C-4038-B33F-EA379D81E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781647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9CCD8F9-9DD3-42C4-9221-E37199AC9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D728A74-98AF-4B42-8814-968C6AA25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2CF4FE4-7ED5-4ECC-920C-021B49EB2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312878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D31D7-28EC-4C36-AC40-6AD11BD2A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B10A32-EBFF-4794-B640-506B77673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FBE1450-8D4C-471A-872F-A10C3B1D98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CD029B3-C687-4637-AF9F-2B69F3CF8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9585D3-BF59-4EC4-A905-4C3A90DBD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F059A5A-94FC-431C-B3D7-B16971B8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2595038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ECF522-4FEE-4395-BA5C-76ABA4330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02BFD44-D646-4B4B-A9CC-AFFBCE78F3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GT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BCFDEE7-EE06-424A-9841-6880CA0398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265EE33-DE69-42E5-9F73-D60010E0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9909AB-B4C6-4417-AF67-4BB6ADBFA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80E83FA-337F-4673-9DAA-B1E436DCD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2704638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07339DA-BBB0-4379-A156-75BE186BB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GT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BE44519-417F-4D6A-BB1F-342715BF0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GT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A4D275-D651-4894-8737-5AE506FCBE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D97AC-B9C1-46B0-8CFD-94B7724656D5}" type="datetimeFigureOut">
              <a:rPr lang="es-GT" smtClean="0"/>
              <a:t>16/05/2020</a:t>
            </a:fld>
            <a:endParaRPr lang="es-GT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5B6BA1-AC79-446D-B84D-F02EB9AC66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GT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700FB9F-CCC5-459A-9693-F6C849785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F6946-7568-452F-A0EB-35786C6B55DC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781068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G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ru.wikipedia.org/wiki/Java" TargetMode="External"/><Relationship Id="rId13" Type="http://schemas.openxmlformats.org/officeDocument/2006/relationships/hyperlink" Target="https://creativecommons.org/licenses/by/3.0/" TargetMode="External"/><Relationship Id="rId3" Type="http://schemas.openxmlformats.org/officeDocument/2006/relationships/image" Target="../media/image9.jpg"/><Relationship Id="rId7" Type="http://schemas.openxmlformats.org/officeDocument/2006/relationships/image" Target="../media/image11.png"/><Relationship Id="rId12" Type="http://schemas.openxmlformats.org/officeDocument/2006/relationships/hyperlink" Target="https://creativecommons.org/licenses/by-nc-nd/3.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zh.wikipedia.org/wiki/MongoDB" TargetMode="External"/><Relationship Id="rId11" Type="http://schemas.openxmlformats.org/officeDocument/2006/relationships/hyperlink" Target="https://creativecommons.org/licenses/by-sa/3.0/" TargetMode="External"/><Relationship Id="rId5" Type="http://schemas.openxmlformats.org/officeDocument/2006/relationships/image" Target="../media/image10.png"/><Relationship Id="rId10" Type="http://schemas.openxmlformats.org/officeDocument/2006/relationships/hyperlink" Target="http://www.flickr.com/photos/appleboy/6760100409/" TargetMode="External"/><Relationship Id="rId4" Type="http://schemas.openxmlformats.org/officeDocument/2006/relationships/hyperlink" Target="https://stackjava.com/spring/code-vi-du-spring-boot-restful-webservice-crud.html" TargetMode="External"/><Relationship Id="rId9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EEF0E5E-6BEE-4FB8-A6C8-42BFA5C2C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r>
              <a:rPr lang="es-GT" sz="2000" dirty="0">
                <a:solidFill>
                  <a:srgbClr val="080808"/>
                </a:solidFill>
              </a:rPr>
              <a:t>Elisa Monzón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3AF784-3D86-4BDF-BB69-AB63C90DC4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s-GT" sz="3600">
                <a:solidFill>
                  <a:srgbClr val="080808"/>
                </a:solidFill>
              </a:rPr>
              <a:t>Documentación para sistema de Fabrica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643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9ECD60-97E7-4227-AF55-667562C58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C18BFB-5678-4440-9DBE-635F2DCBD3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81B8B5A-BD8D-438C-8A76-0FBDD78BA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646BF9FC-E054-4B24-AA85-A298C339331E}"/>
              </a:ext>
            </a:extLst>
          </p:cNvPr>
          <p:cNvSpPr/>
          <p:nvPr/>
        </p:nvSpPr>
        <p:spPr>
          <a:xfrm>
            <a:off x="1130712" y="1800147"/>
            <a:ext cx="838200" cy="23105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B19F8A4-5A2A-4883-9735-BAB3045094B2}"/>
              </a:ext>
            </a:extLst>
          </p:cNvPr>
          <p:cNvSpPr txBox="1"/>
          <p:nvPr/>
        </p:nvSpPr>
        <p:spPr>
          <a:xfrm>
            <a:off x="2133600" y="1825625"/>
            <a:ext cx="1563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/>
              <a:t>Descargar Excel</a:t>
            </a:r>
          </a:p>
        </p:txBody>
      </p:sp>
    </p:spTree>
    <p:extLst>
      <p:ext uri="{BB962C8B-B14F-4D97-AF65-F5344CB8AC3E}">
        <p14:creationId xmlns:p14="http://schemas.microsoft.com/office/powerpoint/2010/main" val="647238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B3243-3FB5-46E9-A57B-82D31F938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D04454-14AE-4021-9643-574C48EAF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767212A-057B-4D1B-B917-156ECC98B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FA0E2570-59D0-48E6-BE6B-F4BBA15C7903}"/>
              </a:ext>
            </a:extLst>
          </p:cNvPr>
          <p:cNvSpPr/>
          <p:nvPr/>
        </p:nvSpPr>
        <p:spPr>
          <a:xfrm>
            <a:off x="3342970" y="5550309"/>
            <a:ext cx="838200" cy="23105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913CFE5-09F3-4914-A3D9-D90191725ADA}"/>
              </a:ext>
            </a:extLst>
          </p:cNvPr>
          <p:cNvSpPr txBox="1"/>
          <p:nvPr/>
        </p:nvSpPr>
        <p:spPr>
          <a:xfrm>
            <a:off x="4336026" y="5427406"/>
            <a:ext cx="1415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/>
              <a:t>Enviar Correo</a:t>
            </a:r>
          </a:p>
        </p:txBody>
      </p:sp>
    </p:spTree>
    <p:extLst>
      <p:ext uri="{BB962C8B-B14F-4D97-AF65-F5344CB8AC3E}">
        <p14:creationId xmlns:p14="http://schemas.microsoft.com/office/powerpoint/2010/main" val="1297101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4462C8BF-0F3E-4FB1-A5AD-417F9F596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endParaRPr lang="es-GT" sz="2000">
              <a:solidFill>
                <a:srgbClr val="080808"/>
              </a:solidFill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C5A193E-D88B-4D10-97CA-BB8CF53AE5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s-GT" sz="3600">
                <a:solidFill>
                  <a:srgbClr val="080808"/>
                </a:solidFill>
              </a:rPr>
              <a:t>Documentación Técnica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321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FDA47BC-3069-47F5-8257-24B3B1F76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2927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n 16" descr="Imagen que contiene dibujo, alimentos, firmar&#10;&#10;Descripción generada automáticamente">
            <a:extLst>
              <a:ext uri="{FF2B5EF4-FFF2-40B4-BE49-F238E27FC236}">
                <a16:creationId xmlns:a16="http://schemas.microsoft.com/office/drawing/2014/main" id="{7D4E647D-AC9D-4897-9F0A-1070ACE11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256859" y="982364"/>
            <a:ext cx="2648371" cy="2648371"/>
          </a:xfrm>
          <a:prstGeom prst="rect">
            <a:avLst/>
          </a:prstGeom>
        </p:spPr>
      </p:pic>
      <p:sp>
        <p:nvSpPr>
          <p:cNvPr id="40" name="Rectangle 27">
            <a:extLst>
              <a:ext uri="{FF2B5EF4-FFF2-40B4-BE49-F238E27FC236}">
                <a16:creationId xmlns:a16="http://schemas.microsoft.com/office/drawing/2014/main" id="{7AE95D8F-9825-4222-8846-E3461598C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B0856EB-3EF2-4D67-BD0E-039AB47C3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Tecnologías utilizadas</a:t>
            </a:r>
          </a:p>
        </p:txBody>
      </p:sp>
      <p:pic>
        <p:nvPicPr>
          <p:cNvPr id="14" name="Imagen 13" descr="Imagen que contiene alimentos&#10;&#10;Descripción generada automáticamente">
            <a:extLst>
              <a:ext uri="{FF2B5EF4-FFF2-40B4-BE49-F238E27FC236}">
                <a16:creationId xmlns:a16="http://schemas.microsoft.com/office/drawing/2014/main" id="{7291ADF5-E58B-4304-97BE-9C8BC19395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20041" y="1864412"/>
            <a:ext cx="2659472" cy="884274"/>
          </a:xfrm>
          <a:prstGeom prst="rect">
            <a:avLst/>
          </a:prstGeom>
        </p:spPr>
      </p:pic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71558177-BBFB-4D31-A403-8915B4C362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524125" y="307731"/>
            <a:ext cx="2178712" cy="3997637"/>
          </a:xfrm>
          <a:prstGeom prst="rect">
            <a:avLst/>
          </a:prstGeom>
        </p:spPr>
      </p:pic>
      <p:cxnSp>
        <p:nvCxnSpPr>
          <p:cNvPr id="41" name="Straight Connector 29">
            <a:extLst>
              <a:ext uri="{FF2B5EF4-FFF2-40B4-BE49-F238E27FC236}">
                <a16:creationId xmlns:a16="http://schemas.microsoft.com/office/drawing/2014/main" id="{942B920A-73AD-402A-8EEF-B88E1A93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768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31">
            <a:extLst>
              <a:ext uri="{FF2B5EF4-FFF2-40B4-BE49-F238E27FC236}">
                <a16:creationId xmlns:a16="http://schemas.microsoft.com/office/drawing/2014/main" id="{00C9EB70-BC82-414A-BF8D-AD7FC6727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609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Imagen 19" descr="Imagen que contiene dibujo, alimentos, cuarto, tabla&#10;&#10;Descripción generada automáticamente">
            <a:extLst>
              <a:ext uri="{FF2B5EF4-FFF2-40B4-BE49-F238E27FC236}">
                <a16:creationId xmlns:a16="http://schemas.microsoft.com/office/drawing/2014/main" id="{B220D624-D90F-4540-981F-8C87918EC15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9225269" y="1421796"/>
            <a:ext cx="2648372" cy="1814134"/>
          </a:xfrm>
          <a:prstGeom prst="rect">
            <a:avLst/>
          </a:prstGeom>
        </p:spPr>
      </p:pic>
      <p:cxnSp>
        <p:nvCxnSpPr>
          <p:cNvPr id="43" name="Straight Connector 33">
            <a:extLst>
              <a:ext uri="{FF2B5EF4-FFF2-40B4-BE49-F238E27FC236}">
                <a16:creationId xmlns:a16="http://schemas.microsoft.com/office/drawing/2014/main" id="{3217665F-0036-444A-8D4A-33AF36A36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C8830DF-1493-4017-9A32-CA3457D4108D}"/>
              </a:ext>
            </a:extLst>
          </p:cNvPr>
          <p:cNvSpPr txBox="1"/>
          <p:nvPr/>
        </p:nvSpPr>
        <p:spPr>
          <a:xfrm>
            <a:off x="9857707" y="6657945"/>
            <a:ext cx="233429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s-GT" sz="700">
                <a:solidFill>
                  <a:srgbClr val="FFFFFF"/>
                </a:solidFill>
                <a:hlinkClick r:id="rId8" tooltip="https://ru.wikipedia.org/wiki/Jav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Esta foto</a:t>
            </a:r>
            <a:r>
              <a:rPr lang="es-GT" sz="700">
                <a:solidFill>
                  <a:srgbClr val="FFFFFF"/>
                </a:solidFill>
              </a:rPr>
              <a:t> de Autor desconocido está bajo licencia </a:t>
            </a:r>
            <a:r>
              <a:rPr lang="es-GT" sz="700">
                <a:solidFill>
                  <a:srgbClr val="FFFFFF"/>
                </a:solidFill>
                <a:hlinkClick r:id="rId11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s-GT" sz="700">
              <a:solidFill>
                <a:srgbClr val="FFFFFF"/>
              </a:solidFill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29FA3904-DAE8-497F-B0EA-B2DE4789224C}"/>
              </a:ext>
            </a:extLst>
          </p:cNvPr>
          <p:cNvSpPr txBox="1"/>
          <p:nvPr/>
        </p:nvSpPr>
        <p:spPr>
          <a:xfrm>
            <a:off x="645220" y="2548631"/>
            <a:ext cx="233429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s-GT" sz="700">
                <a:solidFill>
                  <a:srgbClr val="FFFFFF"/>
                </a:solidFill>
                <a:hlinkClick r:id="rId6" tooltip="https://zh.wikipedia.org/wiki/MongoDB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Esta foto</a:t>
            </a:r>
            <a:r>
              <a:rPr lang="es-GT" sz="700">
                <a:solidFill>
                  <a:srgbClr val="FFFFFF"/>
                </a:solidFill>
              </a:rPr>
              <a:t> de Autor desconocido está bajo licencia </a:t>
            </a:r>
            <a:r>
              <a:rPr lang="es-GT" sz="700">
                <a:solidFill>
                  <a:srgbClr val="FFFFFF"/>
                </a:solidFill>
                <a:hlinkClick r:id="rId11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s-GT" sz="700">
              <a:solidFill>
                <a:srgbClr val="FFFFFF"/>
              </a:solidFill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F1F5AC2F-3F7B-4821-B832-DC79F4E833CF}"/>
              </a:ext>
            </a:extLst>
          </p:cNvPr>
          <p:cNvSpPr txBox="1"/>
          <p:nvPr/>
        </p:nvSpPr>
        <p:spPr>
          <a:xfrm>
            <a:off x="6418652" y="3430680"/>
            <a:ext cx="248657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s-GT" sz="700">
                <a:solidFill>
                  <a:srgbClr val="FFFFFF"/>
                </a:solidFill>
                <a:hlinkClick r:id="rId4" tooltip="https://stackjava.com/spring/code-vi-du-spring-boot-restful-webservice-crud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Esta foto</a:t>
            </a:r>
            <a:r>
              <a:rPr lang="es-GT" sz="700">
                <a:solidFill>
                  <a:srgbClr val="FFFFFF"/>
                </a:solidFill>
              </a:rPr>
              <a:t> de Autor desconocido está bajo licencia </a:t>
            </a:r>
            <a:r>
              <a:rPr lang="es-GT" sz="700">
                <a:solidFill>
                  <a:srgbClr val="FFFFFF"/>
                </a:solidFill>
                <a:hlinkClick r:id="rId12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s-GT" sz="700">
              <a:solidFill>
                <a:srgbClr val="FFFFFF"/>
              </a:solidFill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57800F0F-4448-44D2-84A0-54B24520ACCC}"/>
              </a:ext>
            </a:extLst>
          </p:cNvPr>
          <p:cNvSpPr txBox="1"/>
          <p:nvPr/>
        </p:nvSpPr>
        <p:spPr>
          <a:xfrm>
            <a:off x="9659573" y="3035875"/>
            <a:ext cx="221406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s-GT" sz="700">
                <a:solidFill>
                  <a:srgbClr val="FFFFFF"/>
                </a:solidFill>
                <a:hlinkClick r:id="rId10" tooltip="http://www.flickr.com/photos/appleboy/6760100409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Esta foto</a:t>
            </a:r>
            <a:r>
              <a:rPr lang="es-GT" sz="700">
                <a:solidFill>
                  <a:srgbClr val="FFFFFF"/>
                </a:solidFill>
              </a:rPr>
              <a:t> de Autor desconocido está bajo licencia </a:t>
            </a:r>
            <a:r>
              <a:rPr lang="es-GT" sz="700">
                <a:solidFill>
                  <a:srgbClr val="FFFFFF"/>
                </a:solidFill>
                <a:hlinkClick r:id="rId13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s-GT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63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0856EB-3EF2-4D67-BD0E-039AB47C3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6B1561-FD67-4EE0-8F83-A211844F1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4B837FF-2C32-4AC6-924F-D43304A2C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856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FD956E-344D-47A7-A5F1-F22388E2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151EB4-A73B-4882-885C-DF62F0C52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399F813-3FB0-4BB2-9640-DCC9FF34F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262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4C175B-3470-4976-8409-CB218959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26A5F7-6314-442A-9E7F-3BCED8589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6EFAAB8-EA6C-4E17-905D-398C45562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869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6FF21D-8F19-40F9-AF54-DDE549CCE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F23A5E-EC4D-4829-8DB2-D8308D224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439719C-668F-4FAF-9F60-361130472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971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189B9-174E-4F36-B543-DB3E37B7A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45B7A8-F1D4-4E62-B6B0-E3FBF90EA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C8DF65F-E0A7-4BD4-81A1-5E5CAC6EA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118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69335F-13E7-4A73-B612-768CD4352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E8BF05-EA0B-4050-A700-484CD1DFD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786DDAA-9A3E-4B77-BCF1-1B33872DE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640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803868B6-7CC6-4288-8F25-F6CA461419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endParaRPr lang="es-GT" sz="2000">
              <a:solidFill>
                <a:srgbClr val="080808"/>
              </a:solidFill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927879AC-F655-4657-9E83-BED6BB776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s-GT" sz="3600">
                <a:solidFill>
                  <a:srgbClr val="080808"/>
                </a:solidFill>
              </a:rPr>
              <a:t>Manual Usuario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29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40A9B8-7DFF-47D3-95AB-18FF9D1C1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5D901F-7B5F-4833-AFCB-1CDA7CE85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3BDE955-D3D8-4A47-B3D7-7090A42B9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4539D1D2-D07E-4FD6-A326-37E49050BDAD}"/>
              </a:ext>
            </a:extLst>
          </p:cNvPr>
          <p:cNvSpPr/>
          <p:nvPr/>
        </p:nvSpPr>
        <p:spPr>
          <a:xfrm>
            <a:off x="3451123" y="2654710"/>
            <a:ext cx="1504335" cy="28513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2FC5D67-16CD-4519-9979-BF5EB1AC9F13}"/>
              </a:ext>
            </a:extLst>
          </p:cNvPr>
          <p:cNvSpPr txBox="1"/>
          <p:nvPr/>
        </p:nvSpPr>
        <p:spPr>
          <a:xfrm>
            <a:off x="5112774" y="2517058"/>
            <a:ext cx="245560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GT" dirty="0"/>
              <a:t>Añadir nuevo carro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4279288F-9C6B-4A3A-9F56-A9251CFBBE3C}"/>
              </a:ext>
            </a:extLst>
          </p:cNvPr>
          <p:cNvSpPr/>
          <p:nvPr/>
        </p:nvSpPr>
        <p:spPr>
          <a:xfrm>
            <a:off x="8101782" y="3097161"/>
            <a:ext cx="1278193" cy="131752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F5CC023F-3FF7-4057-B03C-279AE8CCBFD0}"/>
              </a:ext>
            </a:extLst>
          </p:cNvPr>
          <p:cNvSpPr/>
          <p:nvPr/>
        </p:nvSpPr>
        <p:spPr>
          <a:xfrm>
            <a:off x="9379976" y="3613354"/>
            <a:ext cx="838200" cy="23105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434AD02-C181-43C9-8415-B365D96265E9}"/>
              </a:ext>
            </a:extLst>
          </p:cNvPr>
          <p:cNvSpPr txBox="1"/>
          <p:nvPr/>
        </p:nvSpPr>
        <p:spPr>
          <a:xfrm>
            <a:off x="10218176" y="3294257"/>
            <a:ext cx="17968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/>
              <a:t>Botones para editar o borrar información</a:t>
            </a:r>
          </a:p>
        </p:txBody>
      </p:sp>
    </p:spTree>
    <p:extLst>
      <p:ext uri="{BB962C8B-B14F-4D97-AF65-F5344CB8AC3E}">
        <p14:creationId xmlns:p14="http://schemas.microsoft.com/office/powerpoint/2010/main" val="2143487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5C2822-6D5A-4A43-A025-7FFF6D5A9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734F0A-F987-4C3E-827F-6F99DA3DD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7867111-8B05-4147-AAF1-5B8DF8BD0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B9753748-9A8C-4184-8556-38470E61A814}"/>
              </a:ext>
            </a:extLst>
          </p:cNvPr>
          <p:cNvSpPr/>
          <p:nvPr/>
        </p:nvSpPr>
        <p:spPr>
          <a:xfrm>
            <a:off x="3460957" y="5098025"/>
            <a:ext cx="838200" cy="23105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9415E3B-CB39-4328-9C3C-72E60716DF3C}"/>
              </a:ext>
            </a:extLst>
          </p:cNvPr>
          <p:cNvSpPr txBox="1"/>
          <p:nvPr/>
        </p:nvSpPr>
        <p:spPr>
          <a:xfrm>
            <a:off x="4299157" y="4778928"/>
            <a:ext cx="1796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/>
              <a:t>Guardar Formulario</a:t>
            </a:r>
          </a:p>
        </p:txBody>
      </p:sp>
    </p:spTree>
    <p:extLst>
      <p:ext uri="{BB962C8B-B14F-4D97-AF65-F5344CB8AC3E}">
        <p14:creationId xmlns:p14="http://schemas.microsoft.com/office/powerpoint/2010/main" val="3995078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530D8D-6223-450D-B2FA-0889E77CB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D39D35-1528-41E4-BED8-1F7B2C16A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131EA69-3996-417D-B5C5-4CF11C315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6F17828F-8458-4251-859B-F0825E110E9B}"/>
              </a:ext>
            </a:extLst>
          </p:cNvPr>
          <p:cNvSpPr/>
          <p:nvPr/>
        </p:nvSpPr>
        <p:spPr>
          <a:xfrm>
            <a:off x="3451123" y="2654710"/>
            <a:ext cx="1504335" cy="28513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699DA10-E1F4-4EF3-A747-604AF584B8F4}"/>
              </a:ext>
            </a:extLst>
          </p:cNvPr>
          <p:cNvSpPr txBox="1"/>
          <p:nvPr/>
        </p:nvSpPr>
        <p:spPr>
          <a:xfrm>
            <a:off x="5112774" y="2517058"/>
            <a:ext cx="245560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GT" dirty="0"/>
              <a:t>Añadir nueva Tienda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92F00F89-E51B-4EF8-9A2D-F38D6C4923F9}"/>
              </a:ext>
            </a:extLst>
          </p:cNvPr>
          <p:cNvSpPr/>
          <p:nvPr/>
        </p:nvSpPr>
        <p:spPr>
          <a:xfrm>
            <a:off x="7902679" y="3185651"/>
            <a:ext cx="1278193" cy="131752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AFA90AE9-1069-4189-B5A2-B123EAE3A2DC}"/>
              </a:ext>
            </a:extLst>
          </p:cNvPr>
          <p:cNvSpPr/>
          <p:nvPr/>
        </p:nvSpPr>
        <p:spPr>
          <a:xfrm>
            <a:off x="9379976" y="3613354"/>
            <a:ext cx="838200" cy="23105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F9CD051-3E33-41CA-A97B-2439D0519B15}"/>
              </a:ext>
            </a:extLst>
          </p:cNvPr>
          <p:cNvSpPr txBox="1"/>
          <p:nvPr/>
        </p:nvSpPr>
        <p:spPr>
          <a:xfrm>
            <a:off x="10218176" y="3294257"/>
            <a:ext cx="17968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/>
              <a:t>Botones para editar o borrar información</a:t>
            </a:r>
          </a:p>
        </p:txBody>
      </p:sp>
    </p:spTree>
    <p:extLst>
      <p:ext uri="{BB962C8B-B14F-4D97-AF65-F5344CB8AC3E}">
        <p14:creationId xmlns:p14="http://schemas.microsoft.com/office/powerpoint/2010/main" val="3962357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7F326-0BE9-46CE-B8F2-485081E03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B052A4-DCFD-4FD9-8841-B260652F1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69DD72A-9F22-47BA-B1A5-64BD95C3F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13411452-D918-4173-A0E9-CFD48E479C4C}"/>
              </a:ext>
            </a:extLst>
          </p:cNvPr>
          <p:cNvSpPr/>
          <p:nvPr/>
        </p:nvSpPr>
        <p:spPr>
          <a:xfrm>
            <a:off x="3460957" y="5098025"/>
            <a:ext cx="838200" cy="23105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E0F12B3-0BA9-4F3F-9BA2-BC0E842D9653}"/>
              </a:ext>
            </a:extLst>
          </p:cNvPr>
          <p:cNvSpPr txBox="1"/>
          <p:nvPr/>
        </p:nvSpPr>
        <p:spPr>
          <a:xfrm>
            <a:off x="4299157" y="4778928"/>
            <a:ext cx="1796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/>
              <a:t>Guardar Formulario</a:t>
            </a:r>
          </a:p>
        </p:txBody>
      </p:sp>
    </p:spTree>
    <p:extLst>
      <p:ext uri="{BB962C8B-B14F-4D97-AF65-F5344CB8AC3E}">
        <p14:creationId xmlns:p14="http://schemas.microsoft.com/office/powerpoint/2010/main" val="15264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378DA3-95D6-4862-AE9B-310D9B439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1F0451-636B-4F70-8E03-80F37787C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935C500-9752-44F0-98DE-EA131AAC2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3B5A3ACE-81FA-4BD9-96EE-FB138E4D661C}"/>
              </a:ext>
            </a:extLst>
          </p:cNvPr>
          <p:cNvSpPr/>
          <p:nvPr/>
        </p:nvSpPr>
        <p:spPr>
          <a:xfrm>
            <a:off x="3451123" y="2654710"/>
            <a:ext cx="1504335" cy="285135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F93982-E79B-4138-8277-F3FFB641F51C}"/>
              </a:ext>
            </a:extLst>
          </p:cNvPr>
          <p:cNvSpPr txBox="1"/>
          <p:nvPr/>
        </p:nvSpPr>
        <p:spPr>
          <a:xfrm>
            <a:off x="5112774" y="2517058"/>
            <a:ext cx="2455607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GT" dirty="0"/>
              <a:t>Añadir nuevo Producto a fabrica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A7503EF3-A132-4204-A25B-03E547B1E70B}"/>
              </a:ext>
            </a:extLst>
          </p:cNvPr>
          <p:cNvSpPr/>
          <p:nvPr/>
        </p:nvSpPr>
        <p:spPr>
          <a:xfrm>
            <a:off x="8101782" y="3097161"/>
            <a:ext cx="1278193" cy="131752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3A8B90B9-7729-4F7E-910C-5E9184FAE103}"/>
              </a:ext>
            </a:extLst>
          </p:cNvPr>
          <p:cNvSpPr/>
          <p:nvPr/>
        </p:nvSpPr>
        <p:spPr>
          <a:xfrm>
            <a:off x="9379976" y="3613354"/>
            <a:ext cx="838200" cy="23105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EF0599C-2490-4175-AFBC-F3828EC4079A}"/>
              </a:ext>
            </a:extLst>
          </p:cNvPr>
          <p:cNvSpPr txBox="1"/>
          <p:nvPr/>
        </p:nvSpPr>
        <p:spPr>
          <a:xfrm>
            <a:off x="10218176" y="3294257"/>
            <a:ext cx="17968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/>
              <a:t>Botones para editar o borrar información</a:t>
            </a:r>
          </a:p>
        </p:txBody>
      </p:sp>
    </p:spTree>
    <p:extLst>
      <p:ext uri="{BB962C8B-B14F-4D97-AF65-F5344CB8AC3E}">
        <p14:creationId xmlns:p14="http://schemas.microsoft.com/office/powerpoint/2010/main" val="3821134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57DE1C-BAD1-4C4C-8206-4B5948EA8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6645D9-57CC-45CD-85A8-54D422736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GT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2342F3B-92AF-4393-9C11-8359E1916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3BFF5E94-20C2-4521-85A8-E96EA48F8D93}"/>
              </a:ext>
            </a:extLst>
          </p:cNvPr>
          <p:cNvSpPr/>
          <p:nvPr/>
        </p:nvSpPr>
        <p:spPr>
          <a:xfrm>
            <a:off x="3460957" y="5098025"/>
            <a:ext cx="838200" cy="23105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8DE97FC-2EE5-42C2-A9D2-2D2F4C1BA4CD}"/>
              </a:ext>
            </a:extLst>
          </p:cNvPr>
          <p:cNvSpPr txBox="1"/>
          <p:nvPr/>
        </p:nvSpPr>
        <p:spPr>
          <a:xfrm>
            <a:off x="4299157" y="4778928"/>
            <a:ext cx="1796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/>
              <a:t>Guardar Formulario</a:t>
            </a:r>
          </a:p>
        </p:txBody>
      </p:sp>
    </p:spTree>
    <p:extLst>
      <p:ext uri="{BB962C8B-B14F-4D97-AF65-F5344CB8AC3E}">
        <p14:creationId xmlns:p14="http://schemas.microsoft.com/office/powerpoint/2010/main" val="3304997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3F06BEA-55F9-445A-9949-050553808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lecha: a la derecha 2">
            <a:extLst>
              <a:ext uri="{FF2B5EF4-FFF2-40B4-BE49-F238E27FC236}">
                <a16:creationId xmlns:a16="http://schemas.microsoft.com/office/drawing/2014/main" id="{0FDE6E5F-5FF8-435B-A2B6-84FE74F92DD1}"/>
              </a:ext>
            </a:extLst>
          </p:cNvPr>
          <p:cNvSpPr/>
          <p:nvPr/>
        </p:nvSpPr>
        <p:spPr>
          <a:xfrm rot="10800000">
            <a:off x="1858296" y="2617525"/>
            <a:ext cx="698090" cy="369333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78624D7-2EA6-4FEA-BDF6-FC3D9C7187D0}"/>
              </a:ext>
            </a:extLst>
          </p:cNvPr>
          <p:cNvSpPr txBox="1"/>
          <p:nvPr/>
        </p:nvSpPr>
        <p:spPr>
          <a:xfrm>
            <a:off x="432619" y="2450830"/>
            <a:ext cx="1415845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GT" dirty="0"/>
              <a:t>Agregar pedido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052B8AD-CA38-4B43-8EEA-C0800200F1D1}"/>
              </a:ext>
            </a:extLst>
          </p:cNvPr>
          <p:cNvSpPr/>
          <p:nvPr/>
        </p:nvSpPr>
        <p:spPr>
          <a:xfrm>
            <a:off x="8292285" y="3212691"/>
            <a:ext cx="1333496" cy="232287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CF8321A8-4BCF-41B9-8E3B-654D00FB9448}"/>
              </a:ext>
            </a:extLst>
          </p:cNvPr>
          <p:cNvSpPr/>
          <p:nvPr/>
        </p:nvSpPr>
        <p:spPr>
          <a:xfrm>
            <a:off x="9379976" y="3613354"/>
            <a:ext cx="838200" cy="23105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20C1A1C-8EE6-48D7-931A-FD0FC5C58271}"/>
              </a:ext>
            </a:extLst>
          </p:cNvPr>
          <p:cNvSpPr txBox="1"/>
          <p:nvPr/>
        </p:nvSpPr>
        <p:spPr>
          <a:xfrm>
            <a:off x="10218176" y="3294257"/>
            <a:ext cx="17968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GT" dirty="0"/>
              <a:t>Botones para edita, borrar información o ver detalle que despliega productos</a:t>
            </a: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AA989B43-EBC4-47E3-B702-2AEB41CEEB4C}"/>
              </a:ext>
            </a:extLst>
          </p:cNvPr>
          <p:cNvSpPr/>
          <p:nvPr/>
        </p:nvSpPr>
        <p:spPr>
          <a:xfrm>
            <a:off x="4842388" y="2726303"/>
            <a:ext cx="838200" cy="23105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25BC5E9-699A-40D3-A5AD-ED1D4318D41C}"/>
              </a:ext>
            </a:extLst>
          </p:cNvPr>
          <p:cNvSpPr txBox="1"/>
          <p:nvPr/>
        </p:nvSpPr>
        <p:spPr>
          <a:xfrm>
            <a:off x="5820697" y="2617525"/>
            <a:ext cx="389357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GT" dirty="0"/>
              <a:t>Generar Archivo Excel y Enviar Correo</a:t>
            </a:r>
          </a:p>
        </p:txBody>
      </p:sp>
    </p:spTree>
    <p:extLst>
      <p:ext uri="{BB962C8B-B14F-4D97-AF65-F5344CB8AC3E}">
        <p14:creationId xmlns:p14="http://schemas.microsoft.com/office/powerpoint/2010/main" val="25596830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377</Words>
  <Application>Microsoft Office PowerPoint</Application>
  <PresentationFormat>Panorámica</PresentationFormat>
  <Paragraphs>58</Paragraphs>
  <Slides>19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Tema de Office</vt:lpstr>
      <vt:lpstr>Documentación para sistema de Fabrica</vt:lpstr>
      <vt:lpstr>Manual Usuario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Documentación Técnica</vt:lpstr>
      <vt:lpstr>Tecnologías utilizadas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Documentación para sistema de Fabrica</dc:title>
  <dc:creator>Elisa Monzon</dc:creator>
  <cp:lastModifiedBy>Elisa Monzon</cp:lastModifiedBy>
  <cp:revision>1</cp:revision>
  <dcterms:created xsi:type="dcterms:W3CDTF">2020-05-16T23:26:54Z</dcterms:created>
  <dcterms:modified xsi:type="dcterms:W3CDTF">2020-05-16T23:27:32Z</dcterms:modified>
</cp:coreProperties>
</file>